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1"/>
  </p:notesMasterIdLst>
  <p:sldIdLst>
    <p:sldId id="256" r:id="rId2"/>
    <p:sldId id="396" r:id="rId3"/>
    <p:sldId id="397" r:id="rId4"/>
    <p:sldId id="398" r:id="rId5"/>
    <p:sldId id="399" r:id="rId6"/>
    <p:sldId id="404" r:id="rId7"/>
    <p:sldId id="407" r:id="rId8"/>
    <p:sldId id="406" r:id="rId9"/>
    <p:sldId id="403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ucida Console" pitchFamily="4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6699FF"/>
    <a:srgbClr val="FFCC00"/>
    <a:srgbClr val="FFFF00"/>
    <a:srgbClr val="FF00FF"/>
    <a:srgbClr val="00FFFF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6482" autoAdjust="0"/>
  </p:normalViewPr>
  <p:slideViewPr>
    <p:cSldViewPr>
      <p:cViewPr>
        <p:scale>
          <a:sx n="60" d="100"/>
          <a:sy n="60" d="100"/>
        </p:scale>
        <p:origin x="-2034" y="-22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Klepnutím lze upravit styly předlohy textu.</a:t>
            </a:r>
          </a:p>
          <a:p>
            <a:pPr lvl="1"/>
            <a:r>
              <a:rPr lang="en-US" noProof="0" smtClean="0"/>
              <a:t>Druhá úroveň</a:t>
            </a:r>
          </a:p>
          <a:p>
            <a:pPr lvl="2"/>
            <a:r>
              <a:rPr lang="en-US" noProof="0" smtClean="0"/>
              <a:t>Třetí úroveň</a:t>
            </a:r>
          </a:p>
          <a:p>
            <a:pPr lvl="3"/>
            <a:r>
              <a:rPr lang="en-US" noProof="0" smtClean="0"/>
              <a:t>Čtvrtá úroveň</a:t>
            </a:r>
          </a:p>
          <a:p>
            <a:pPr lvl="4"/>
            <a:r>
              <a:rPr lang="en-US" noProof="0" smtClean="0"/>
              <a:t>Pátá úroveň</a:t>
            </a:r>
          </a:p>
        </p:txBody>
      </p:sp>
      <p:sp>
        <p:nvSpPr>
          <p:cNvPr id="696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193184A-B19B-4B8E-9E7D-76FD5B3FD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27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93184A-B19B-4B8E-9E7D-76FD5B3FD12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altLang="en-US"/>
              <a:t>Klepnutím lze upravit styl předlohy nadpisů.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/>
            </a:lvl1pPr>
          </a:lstStyle>
          <a:p>
            <a:r>
              <a:rPr lang="en-US" altLang="en-US"/>
              <a:t>Klepnutím lze upravit styl předlohy podnadpisů.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 J. Křivánek 2016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736DA-9EC8-4C5D-A819-DF8025DE51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 J. Křivánek 2016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739E66-8862-4318-8FCC-B36EF010FB0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 J. Křivánek 2016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C687D-0553-4E8F-B50D-778393E693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 J. Křivánek 2016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8B706-0ACD-40B3-AB95-4E5D869EDC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 J. Křivánek 2016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B0EFF5-42FE-4857-86A7-726EDF73FA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 J. Křivánek 2016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FD136D-F7F6-4687-8AF5-8DD3B44F69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 J. Křivánek 2016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31B0E-0D36-48F6-8B83-9FB9BC865C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 J. Křivánek 2016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D4DDC-3877-46A6-ADFA-63D64A86618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 J. Křivánek 2016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BF24B9-7C0C-4B4F-82A6-2E812FE33B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 J. Křivánek 2016</a:t>
            </a:r>
            <a:endParaRPr lang="en-US" altLang="en-US" dirty="0" smtClean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494967-73EE-4A75-A827-47B02327E01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 J. Křivánek 2016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DD9CE-F701-461C-B89C-FFB43019984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 J. Křivánek 2016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04892-885C-4952-AB7F-4033DB81472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 J. Křivánek 2016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174B3E-777B-4A0F-8CA0-7C90F9FFFC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 J. Křivánek 2016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84AC6-BBE4-40F9-8123-1EEF9B763C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 J. Křivánek 2016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6B09E-6C07-4E8D-8FFB-2A03C4B2BCB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 J. Křivánek 2016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81A3E-06ED-4858-9E95-C47F753CD7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CG III (NPGR010)  J. Křivánek 2016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F1E95-6F33-49A8-81B6-573098CE38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Klepnutím lze upravit styl předlohy nadpisů.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err="1" smtClean="0"/>
              <a:t>Klepnutím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lze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upravit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styly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předlohy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textu</a:t>
            </a:r>
            <a:r>
              <a:rPr lang="en-US" altLang="en-US" dirty="0" smtClean="0"/>
              <a:t>.</a:t>
            </a:r>
          </a:p>
          <a:p>
            <a:pPr lvl="1"/>
            <a:r>
              <a:rPr lang="en-US" altLang="en-US" dirty="0" err="1" smtClean="0"/>
              <a:t>Druhá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úroveň</a:t>
            </a:r>
            <a:endParaRPr lang="en-US" altLang="en-US" dirty="0" smtClean="0"/>
          </a:p>
          <a:p>
            <a:pPr lvl="2"/>
            <a:r>
              <a:rPr lang="en-US" altLang="en-US" dirty="0" err="1" smtClean="0"/>
              <a:t>Třetí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úroveň</a:t>
            </a:r>
            <a:endParaRPr lang="en-US" altLang="en-US" dirty="0" smtClean="0"/>
          </a:p>
          <a:p>
            <a:pPr lvl="3"/>
            <a:r>
              <a:rPr lang="en-US" altLang="en-US" dirty="0" err="1" smtClean="0"/>
              <a:t>Čtvrtá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úroveň</a:t>
            </a:r>
            <a:endParaRPr lang="en-US" altLang="en-US" dirty="0" smtClean="0"/>
          </a:p>
          <a:p>
            <a:pPr lvl="4"/>
            <a:r>
              <a:rPr lang="en-US" altLang="en-US" dirty="0" err="1" smtClean="0"/>
              <a:t>Pátá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úroveň</a:t>
            </a:r>
            <a:endParaRPr lang="en-US" altLang="en-US" dirty="0" smtClean="0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27784" y="6248400"/>
            <a:ext cx="388843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</a:defRPr>
            </a:lvl1pPr>
          </a:lstStyle>
          <a:p>
            <a:pPr>
              <a:defRPr/>
            </a:pPr>
            <a:r>
              <a:rPr lang="en-US" altLang="en-US" smtClean="0"/>
              <a:t>CG III (NPGR010)  J. Křivánek 2016</a:t>
            </a:r>
            <a:endParaRPr lang="en-US" altLang="en-US" dirty="0" smtClean="0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pitchFamily="18" charset="0"/>
              </a:defRPr>
            </a:lvl1pPr>
          </a:lstStyle>
          <a:p>
            <a:pPr>
              <a:defRPr/>
            </a:pPr>
            <a:fld id="{7DD9C3A3-A5F7-4232-B253-D7CE550980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5939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40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9401" name="Rectangle 9"/>
          <p:cNvSpPr>
            <a:spLocks noChangeArrowheads="1"/>
          </p:cNvSpPr>
          <p:nvPr userDrawn="1"/>
        </p:nvSpPr>
        <p:spPr bwMode="auto">
          <a:xfrm>
            <a:off x="395288" y="6092825"/>
            <a:ext cx="8353425" cy="1444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2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xkrivanj@fel.cvut.cz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kesen.realtimerendering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people.cs.kuleuven.be/~philip.dutre/GI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Computer Graphics III</a:t>
            </a:r>
            <a:br>
              <a:rPr lang="en-US" b="1" dirty="0" smtClean="0"/>
            </a:br>
            <a:r>
              <a:rPr lang="en-US" b="1" dirty="0" smtClean="0"/>
              <a:t>Winter Term </a:t>
            </a:r>
            <a:r>
              <a:rPr lang="en-US" b="1" dirty="0" smtClean="0"/>
              <a:t>2016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Organization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cs-CZ" sz="2000" dirty="0" smtClean="0"/>
              <a:t>Jaroslav Křivánek, MFF UK</a:t>
            </a:r>
          </a:p>
          <a:p>
            <a:pPr eaLnBrk="1" hangingPunct="1"/>
            <a:r>
              <a:rPr lang="en-US" sz="2000" dirty="0" smtClean="0">
                <a:hlinkClick r:id="rId2"/>
              </a:rPr>
              <a:t>Jaroslav.Krivanek@mff.cuni.cz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 and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Advanced 3D computer graphics</a:t>
            </a:r>
            <a:endParaRPr lang="cs-CZ" b="1" dirty="0" smtClean="0"/>
          </a:p>
          <a:p>
            <a:pPr lvl="1"/>
            <a:r>
              <a:rPr lang="en-US" dirty="0" smtClean="0"/>
              <a:t>Loosely follows-up on </a:t>
            </a:r>
            <a:r>
              <a:rPr lang="en-US" i="1" dirty="0"/>
              <a:t>C</a:t>
            </a:r>
            <a:r>
              <a:rPr lang="en-US" i="1" dirty="0" smtClean="0"/>
              <a:t>omputer Graphics </a:t>
            </a:r>
            <a:r>
              <a:rPr lang="cs-CZ" i="1" dirty="0" smtClean="0"/>
              <a:t>II </a:t>
            </a:r>
            <a:r>
              <a:rPr lang="cs-CZ" dirty="0" smtClean="0"/>
              <a:t>(NPGR004)</a:t>
            </a:r>
            <a:endParaRPr lang="en-US" dirty="0" smtClean="0"/>
          </a:p>
          <a:p>
            <a:pPr lvl="2"/>
            <a:r>
              <a:rPr lang="en-US" dirty="0" smtClean="0"/>
              <a:t>Assumes knowledge of </a:t>
            </a:r>
            <a:r>
              <a:rPr lang="en-US" b="1" dirty="0" smtClean="0"/>
              <a:t>ray tracing</a:t>
            </a:r>
            <a:endParaRPr lang="cs-CZ" b="1" dirty="0" smtClean="0"/>
          </a:p>
          <a:p>
            <a:pPr lvl="1"/>
            <a:r>
              <a:rPr lang="en-US" dirty="0" smtClean="0"/>
              <a:t>Main topic</a:t>
            </a:r>
          </a:p>
          <a:p>
            <a:pPr lvl="2"/>
            <a:r>
              <a:rPr lang="en-US" b="1" dirty="0" smtClean="0"/>
              <a:t>Realistic image synthesis</a:t>
            </a:r>
          </a:p>
          <a:p>
            <a:pPr lvl="2"/>
            <a:r>
              <a:rPr lang="en-US" b="1" dirty="0" smtClean="0"/>
              <a:t>Global illumination</a:t>
            </a:r>
            <a:endParaRPr lang="cs-CZ" b="1" dirty="0" smtClean="0"/>
          </a:p>
          <a:p>
            <a:pPr marL="344487" lvl="1" indent="0">
              <a:buNone/>
            </a:pPr>
            <a:endParaRPr lang="cs-CZ" dirty="0" smtClean="0"/>
          </a:p>
          <a:p>
            <a:r>
              <a:rPr lang="cs-CZ" b="1" dirty="0" smtClean="0"/>
              <a:t>2/2 </a:t>
            </a:r>
            <a:r>
              <a:rPr lang="en-US" b="1" dirty="0" smtClean="0"/>
              <a:t>C + Ex</a:t>
            </a:r>
            <a:endParaRPr lang="cs-CZ" b="1" dirty="0" smtClean="0"/>
          </a:p>
          <a:p>
            <a:pPr lvl="1"/>
            <a:r>
              <a:rPr lang="en-US" dirty="0" smtClean="0"/>
              <a:t>Lecture once a week</a:t>
            </a:r>
            <a:endParaRPr lang="cs-CZ" dirty="0" smtClean="0"/>
          </a:p>
          <a:p>
            <a:pPr lvl="1"/>
            <a:r>
              <a:rPr lang="en-US" dirty="0" smtClean="0"/>
              <a:t>Labs follow the lecture in </a:t>
            </a:r>
            <a:r>
              <a:rPr lang="cs-CZ" dirty="0" smtClean="0"/>
              <a:t>SW1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CG III (NPGR010)  J. Křivánek 2016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overview</a:t>
            </a:r>
            <a:r>
              <a:rPr lang="cs-CZ" dirty="0" smtClean="0"/>
              <a:t> 1/2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Physical and mathematics fundamentals of image synthesis</a:t>
            </a:r>
            <a:endParaRPr lang="cs-CZ" b="1" dirty="0" smtClean="0"/>
          </a:p>
          <a:p>
            <a:pPr lvl="1"/>
            <a:r>
              <a:rPr lang="en-US" dirty="0" smtClean="0"/>
              <a:t>Light, radiometry, light reflection, rendering equation.</a:t>
            </a:r>
          </a:p>
          <a:p>
            <a:endParaRPr lang="cs-CZ" dirty="0" smtClean="0"/>
          </a:p>
          <a:p>
            <a:r>
              <a:rPr lang="cs-CZ" b="1" dirty="0" smtClean="0"/>
              <a:t>Monte Carlo </a:t>
            </a:r>
            <a:r>
              <a:rPr lang="en-US" b="1" dirty="0" smtClean="0"/>
              <a:t>integration</a:t>
            </a:r>
            <a:endParaRPr lang="cs-CZ" b="1" dirty="0" smtClean="0"/>
          </a:p>
          <a:p>
            <a:pPr lvl="1"/>
            <a:r>
              <a:rPr lang="en-US" dirty="0" smtClean="0"/>
              <a:t>Statistical estimators and their properties, variance reduction techniques, combined estimators.</a:t>
            </a:r>
            <a:endParaRPr lang="cs-CZ" dirty="0" smtClean="0"/>
          </a:p>
          <a:p>
            <a:pPr lvl="1"/>
            <a:endParaRPr lang="cs-CZ" dirty="0" smtClean="0"/>
          </a:p>
          <a:p>
            <a:r>
              <a:rPr lang="en-US" b="1" dirty="0" smtClean="0"/>
              <a:t>Solution of the rendering equation via MC</a:t>
            </a:r>
            <a:endParaRPr lang="cs-CZ" b="1" dirty="0" smtClean="0"/>
          </a:p>
          <a:p>
            <a:pPr lvl="1"/>
            <a:r>
              <a:rPr lang="en-US" dirty="0" smtClean="0"/>
              <a:t>Path tracing</a:t>
            </a:r>
          </a:p>
          <a:p>
            <a:pPr lvl="1"/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CG III (NPGR010)  J. Křivánek 2016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overview</a:t>
            </a:r>
            <a:r>
              <a:rPr lang="cs-CZ" dirty="0" smtClean="0"/>
              <a:t> 2/2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Advanced image synthesis methods</a:t>
            </a:r>
            <a:endParaRPr lang="cs-CZ" b="1" dirty="0" smtClean="0"/>
          </a:p>
          <a:p>
            <a:pPr lvl="1"/>
            <a:r>
              <a:rPr lang="en-US" dirty="0" smtClean="0"/>
              <a:t>Bidirectional path tracing</a:t>
            </a:r>
            <a:r>
              <a:rPr lang="cs-CZ" dirty="0" smtClean="0"/>
              <a:t>, </a:t>
            </a:r>
            <a:r>
              <a:rPr lang="en-US" dirty="0" smtClean="0"/>
              <a:t>photon mapping</a:t>
            </a:r>
            <a:r>
              <a:rPr lang="cs-CZ" dirty="0" smtClean="0"/>
              <a:t>, </a:t>
            </a:r>
            <a:r>
              <a:rPr lang="en-US" dirty="0" smtClean="0"/>
              <a:t>irradiance</a:t>
            </a:r>
            <a:r>
              <a:rPr lang="cs-CZ" dirty="0" smtClean="0"/>
              <a:t> </a:t>
            </a:r>
            <a:r>
              <a:rPr lang="en-US" dirty="0" smtClean="0"/>
              <a:t>caching</a:t>
            </a:r>
            <a:r>
              <a:rPr lang="cs-CZ" dirty="0" smtClean="0"/>
              <a:t>,</a:t>
            </a:r>
            <a:r>
              <a:rPr lang="en-US" dirty="0" smtClean="0"/>
              <a:t> virtual point lights, Metropolis light transport, …</a:t>
            </a:r>
            <a:endParaRPr lang="cs-CZ" dirty="0" smtClean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CG III (NPGR010)  J. Křivánek 2016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5141168"/>
          </a:xfrm>
        </p:spPr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Pen-and-paper exercises on the material from lectures </a:t>
            </a:r>
            <a:r>
              <a:rPr lang="cs-CZ" dirty="0" smtClean="0"/>
              <a:t>(</a:t>
            </a:r>
            <a:r>
              <a:rPr lang="en-US" dirty="0" smtClean="0"/>
              <a:t>solution of problems</a:t>
            </a:r>
            <a:r>
              <a:rPr lang="cs-CZ" dirty="0" smtClean="0"/>
              <a:t>)</a:t>
            </a:r>
          </a:p>
          <a:p>
            <a:endParaRPr lang="cs-CZ" dirty="0" smtClean="0"/>
          </a:p>
          <a:p>
            <a:r>
              <a:rPr lang="en-US" b="1" dirty="0" smtClean="0"/>
              <a:t>Programming assignments</a:t>
            </a:r>
          </a:p>
          <a:p>
            <a:endParaRPr lang="en-US" b="1" dirty="0"/>
          </a:p>
          <a:p>
            <a:r>
              <a:rPr lang="en-US" b="1" dirty="0" smtClean="0"/>
              <a:t>Student’s presentation of scientific papers</a:t>
            </a:r>
            <a:endParaRPr lang="cs-CZ" dirty="0" smtClean="0"/>
          </a:p>
          <a:p>
            <a:endParaRPr lang="cs-CZ" b="1" dirty="0" smtClean="0"/>
          </a:p>
          <a:p>
            <a:endParaRPr lang="cs-CZ" b="1" dirty="0" smtClean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CG III (NPGR010)  J. Křivánek 2016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r>
              <a:rPr lang="cs-CZ" dirty="0" smtClean="0"/>
              <a:t> – </a:t>
            </a:r>
            <a:r>
              <a:rPr lang="en-US" dirty="0" smtClean="0"/>
              <a:t>Points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/>
          <a:lstStyle/>
          <a:p>
            <a:r>
              <a:rPr lang="en-US" b="1" dirty="0" smtClean="0"/>
              <a:t>Programming assignments</a:t>
            </a:r>
          </a:p>
          <a:p>
            <a:pPr lvl="1"/>
            <a:r>
              <a:rPr lang="en-US" b="1" dirty="0" smtClean="0"/>
              <a:t>Max 45 pts</a:t>
            </a:r>
            <a:r>
              <a:rPr lang="en-US" dirty="0" smtClean="0"/>
              <a:t> altogether for the assignments</a:t>
            </a:r>
            <a:endParaRPr lang="cs-CZ" b="1" dirty="0" smtClean="0"/>
          </a:p>
          <a:p>
            <a:pPr lvl="1"/>
            <a:r>
              <a:rPr lang="en-US" dirty="0" smtClean="0"/>
              <a:t>Penalty of </a:t>
            </a:r>
            <a:r>
              <a:rPr lang="cs-CZ" dirty="0" smtClean="0"/>
              <a:t>50</a:t>
            </a:r>
            <a:r>
              <a:rPr lang="cs-CZ" dirty="0"/>
              <a:t>% </a:t>
            </a:r>
            <a:r>
              <a:rPr lang="en-US" dirty="0" smtClean="0"/>
              <a:t>pts for each week of delay in delivering any assignment</a:t>
            </a:r>
          </a:p>
          <a:p>
            <a:pPr lvl="1"/>
            <a:r>
              <a:rPr lang="en-US" dirty="0" smtClean="0"/>
              <a:t>Extra points can be gained for extended assignments (max 10 pts)</a:t>
            </a:r>
          </a:p>
          <a:p>
            <a:pPr lvl="2"/>
            <a:r>
              <a:rPr lang="en-US" dirty="0" smtClean="0"/>
              <a:t>Serves to compensate for loss of points</a:t>
            </a:r>
          </a:p>
          <a:p>
            <a:pPr lvl="2"/>
            <a:r>
              <a:rPr lang="en-US" dirty="0" smtClean="0"/>
              <a:t>Altogether, </a:t>
            </a:r>
            <a:r>
              <a:rPr lang="en-US" b="1" dirty="0" smtClean="0"/>
              <a:t>max 55 pts</a:t>
            </a:r>
            <a:r>
              <a:rPr lang="en-US" dirty="0" smtClean="0"/>
              <a:t> from the assignments (including the extra points)</a:t>
            </a:r>
          </a:p>
          <a:p>
            <a:r>
              <a:rPr lang="en-US" b="1" dirty="0" smtClean="0"/>
              <a:t>Paper presentation</a:t>
            </a:r>
          </a:p>
          <a:p>
            <a:pPr lvl="1"/>
            <a:r>
              <a:rPr lang="en-US" dirty="0" smtClean="0"/>
              <a:t>Max 10 pts</a:t>
            </a:r>
          </a:p>
          <a:p>
            <a:r>
              <a:rPr lang="en-US" b="1" dirty="0" smtClean="0"/>
              <a:t>Final oral exam</a:t>
            </a:r>
            <a:endParaRPr lang="cs-CZ" b="1" dirty="0" smtClean="0"/>
          </a:p>
          <a:p>
            <a:pPr lvl="1"/>
            <a:r>
              <a:rPr lang="cs-CZ" dirty="0" smtClean="0"/>
              <a:t>0 – </a:t>
            </a:r>
            <a:r>
              <a:rPr lang="en-US" dirty="0" smtClean="0"/>
              <a:t>4</a:t>
            </a:r>
            <a:r>
              <a:rPr lang="en-US" dirty="0"/>
              <a:t>5</a:t>
            </a:r>
            <a:r>
              <a:rPr lang="cs-CZ" dirty="0" smtClean="0"/>
              <a:t> </a:t>
            </a:r>
            <a:r>
              <a:rPr lang="en-US" dirty="0" smtClean="0"/>
              <a:t>pts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CG III (NPGR010)  J. Křivánek 2016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(</a:t>
            </a:r>
            <a:r>
              <a:rPr lang="cs-CZ" dirty="0" smtClean="0"/>
              <a:t>výborně</a:t>
            </a:r>
            <a:r>
              <a:rPr lang="en-US" dirty="0" smtClean="0"/>
              <a:t>)</a:t>
            </a:r>
            <a:r>
              <a:rPr lang="cs-CZ" dirty="0" smtClean="0"/>
              <a:t>		86 – 100 </a:t>
            </a:r>
            <a:r>
              <a:rPr lang="en-US" dirty="0" smtClean="0"/>
              <a:t>pts</a:t>
            </a:r>
            <a:endParaRPr lang="cs-CZ" dirty="0" smtClean="0"/>
          </a:p>
          <a:p>
            <a:r>
              <a:rPr lang="en-US" dirty="0" smtClean="0"/>
              <a:t>2 (</a:t>
            </a:r>
            <a:r>
              <a:rPr lang="cs-CZ" dirty="0" smtClean="0"/>
              <a:t>velmi dobře</a:t>
            </a:r>
            <a:r>
              <a:rPr lang="en-US" dirty="0"/>
              <a:t>)</a:t>
            </a:r>
            <a:r>
              <a:rPr lang="cs-CZ" dirty="0" smtClean="0"/>
              <a:t>:	</a:t>
            </a:r>
            <a:r>
              <a:rPr lang="en-US" dirty="0" smtClean="0"/>
              <a:t>	</a:t>
            </a:r>
            <a:r>
              <a:rPr lang="cs-CZ" dirty="0" smtClean="0"/>
              <a:t>71 – 85 </a:t>
            </a:r>
            <a:r>
              <a:rPr lang="en-US" dirty="0" smtClean="0"/>
              <a:t>pts</a:t>
            </a:r>
            <a:endParaRPr lang="cs-CZ" dirty="0" smtClean="0"/>
          </a:p>
          <a:p>
            <a:r>
              <a:rPr lang="en-US" dirty="0" smtClean="0"/>
              <a:t>3 (</a:t>
            </a:r>
            <a:r>
              <a:rPr lang="cs-CZ" dirty="0" smtClean="0"/>
              <a:t>dobře</a:t>
            </a:r>
            <a:r>
              <a:rPr lang="en-US" dirty="0"/>
              <a:t>)</a:t>
            </a:r>
            <a:r>
              <a:rPr lang="cs-CZ" dirty="0" smtClean="0"/>
              <a:t>:		</a:t>
            </a:r>
            <a:r>
              <a:rPr lang="en-US" dirty="0" smtClean="0"/>
              <a:t>	</a:t>
            </a:r>
            <a:r>
              <a:rPr lang="cs-CZ" dirty="0" smtClean="0"/>
              <a:t>51 – 70 </a:t>
            </a:r>
            <a:r>
              <a:rPr lang="en-US" dirty="0" smtClean="0"/>
              <a:t>pts</a:t>
            </a:r>
            <a:endParaRPr lang="cs-CZ" dirty="0" smtClean="0"/>
          </a:p>
          <a:p>
            <a:r>
              <a:rPr lang="en-US" dirty="0" smtClean="0"/>
              <a:t>4 (Fail, </a:t>
            </a:r>
            <a:r>
              <a:rPr lang="cs-CZ" dirty="0" smtClean="0"/>
              <a:t>nevyhověl</a:t>
            </a:r>
            <a:r>
              <a:rPr lang="en-US" dirty="0" smtClean="0"/>
              <a:t>/a)</a:t>
            </a:r>
            <a:r>
              <a:rPr lang="cs-CZ" dirty="0" smtClean="0"/>
              <a:t>:</a:t>
            </a:r>
            <a:r>
              <a:rPr lang="en-US" dirty="0" smtClean="0"/>
              <a:t>	</a:t>
            </a:r>
            <a:r>
              <a:rPr lang="cs-CZ" dirty="0" smtClean="0"/>
              <a:t>0 – 50 </a:t>
            </a:r>
            <a:r>
              <a:rPr lang="en-US" dirty="0" smtClean="0"/>
              <a:t>pts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 smtClean="0"/>
              <a:t>In order to pass, students must obtain </a:t>
            </a:r>
            <a:r>
              <a:rPr lang="en-US" b="1" dirty="0" smtClean="0"/>
              <a:t>at least </a:t>
            </a:r>
            <a:r>
              <a:rPr lang="cs-CZ" b="1" dirty="0" smtClean="0"/>
              <a:t>50</a:t>
            </a:r>
            <a:r>
              <a:rPr lang="en-US" b="1" dirty="0" smtClean="0"/>
              <a:t>% of points for each item</a:t>
            </a:r>
            <a:r>
              <a:rPr lang="en-US" dirty="0" smtClean="0"/>
              <a:t> on the previous slide </a:t>
            </a:r>
            <a:r>
              <a:rPr lang="cs-CZ" dirty="0" smtClean="0"/>
              <a:t>(</a:t>
            </a:r>
            <a:r>
              <a:rPr lang="en-US" dirty="0" smtClean="0"/>
              <a:t>including the final oral exam</a:t>
            </a:r>
            <a:r>
              <a:rPr lang="cs-CZ" dirty="0" smtClean="0"/>
              <a:t>)</a:t>
            </a:r>
          </a:p>
          <a:p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CG III (NPGR010)  J. Křivánek 2016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examination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Oral</a:t>
            </a:r>
          </a:p>
          <a:p>
            <a:r>
              <a:rPr lang="en-US" b="1" dirty="0" smtClean="0"/>
              <a:t>Three questions</a:t>
            </a:r>
            <a:r>
              <a:rPr lang="en-US" dirty="0" smtClean="0"/>
              <a:t> in total</a:t>
            </a:r>
          </a:p>
          <a:p>
            <a:pPr lvl="1"/>
            <a:r>
              <a:rPr lang="en-US" b="1" dirty="0" smtClean="0"/>
              <a:t>Two questions</a:t>
            </a:r>
            <a:r>
              <a:rPr lang="en-US" dirty="0" smtClean="0"/>
              <a:t> on the material covered in the lectures</a:t>
            </a:r>
          </a:p>
          <a:p>
            <a:pPr lvl="2"/>
            <a:r>
              <a:rPr lang="en-US" dirty="0" smtClean="0"/>
              <a:t>Randomly selected from a list posted on the class web page</a:t>
            </a:r>
          </a:p>
          <a:p>
            <a:pPr lvl="1"/>
            <a:r>
              <a:rPr lang="en-US" dirty="0" smtClean="0"/>
              <a:t>One question = discussion of a scientific paper</a:t>
            </a:r>
            <a:endParaRPr lang="cs-CZ" dirty="0" smtClean="0"/>
          </a:p>
          <a:p>
            <a:pPr marL="1163637" lvl="2" indent="-457200">
              <a:buFont typeface="+mj-lt"/>
              <a:buAutoNum type="alphaLcParenR"/>
            </a:pPr>
            <a:r>
              <a:rPr lang="en-US" dirty="0" smtClean="0"/>
              <a:t>Students choose three papers during semester</a:t>
            </a:r>
          </a:p>
          <a:p>
            <a:pPr lvl="3"/>
            <a:r>
              <a:rPr lang="en-US" dirty="0"/>
              <a:t>The paper topic should be related to realistic rendering</a:t>
            </a:r>
            <a:endParaRPr lang="cs-CZ" dirty="0"/>
          </a:p>
          <a:p>
            <a:pPr lvl="3"/>
            <a:r>
              <a:rPr lang="en-US" dirty="0"/>
              <a:t>Great source</a:t>
            </a:r>
            <a:r>
              <a:rPr lang="cs-CZ" dirty="0"/>
              <a:t>: </a:t>
            </a:r>
            <a:r>
              <a:rPr lang="cs-CZ" dirty="0">
                <a:hlinkClick r:id="rId2"/>
              </a:rPr>
              <a:t>http://kesen.realtimerendering.com</a:t>
            </a:r>
            <a:r>
              <a:rPr lang="cs-CZ" dirty="0" smtClean="0">
                <a:hlinkClick r:id="rId2"/>
              </a:rPr>
              <a:t>/</a:t>
            </a:r>
            <a:endParaRPr lang="en-US" dirty="0" smtClean="0"/>
          </a:p>
          <a:p>
            <a:pPr marL="1163637" lvl="2" indent="-457200">
              <a:buFont typeface="+mj-lt"/>
              <a:buAutoNum type="alphaLcParenR"/>
            </a:pPr>
            <a:r>
              <a:rPr lang="en-US" dirty="0" smtClean="0"/>
              <a:t>I approve the students’ paper choice</a:t>
            </a:r>
          </a:p>
          <a:p>
            <a:pPr marL="1163637" lvl="2" indent="-457200">
              <a:buFont typeface="+mj-lt"/>
              <a:buAutoNum type="alphaLcParenR"/>
            </a:pPr>
            <a:r>
              <a:rPr lang="en-US" dirty="0" smtClean="0"/>
              <a:t>At the exam, I pick one of the three and the student explains what the paper is about</a:t>
            </a:r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CG III (NPGR010)  J. Křivánek 2016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</a:t>
            </a:r>
            <a:r>
              <a:rPr lang="en-US" dirty="0" smtClean="0"/>
              <a:t>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90157"/>
          </a:xfrm>
        </p:spPr>
        <p:txBody>
          <a:bodyPr/>
          <a:lstStyle/>
          <a:p>
            <a:r>
              <a:rPr lang="cs-CZ" b="1" dirty="0"/>
              <a:t>M. </a:t>
            </a:r>
            <a:r>
              <a:rPr lang="cs-CZ" b="1" dirty="0" err="1"/>
              <a:t>Pharr</a:t>
            </a:r>
            <a:r>
              <a:rPr lang="cs-CZ" b="1" dirty="0"/>
              <a:t>, G. </a:t>
            </a:r>
            <a:r>
              <a:rPr lang="cs-CZ" b="1" dirty="0" err="1"/>
              <a:t>Humphreys</a:t>
            </a:r>
            <a:r>
              <a:rPr lang="cs-CZ" b="1" dirty="0"/>
              <a:t>: </a:t>
            </a:r>
            <a:r>
              <a:rPr lang="cs-CZ" b="1" i="1" dirty="0" err="1"/>
              <a:t>Physically-based</a:t>
            </a:r>
            <a:r>
              <a:rPr lang="cs-CZ" b="1" i="1" dirty="0"/>
              <a:t> </a:t>
            </a:r>
            <a:r>
              <a:rPr lang="cs-CZ" b="1" i="1" dirty="0" err="1"/>
              <a:t>Rendering</a:t>
            </a:r>
            <a:r>
              <a:rPr lang="cs-CZ" b="1" i="1" dirty="0"/>
              <a:t>: </a:t>
            </a:r>
            <a:r>
              <a:rPr lang="cs-CZ" b="1" i="1" dirty="0" err="1"/>
              <a:t>From</a:t>
            </a:r>
            <a:r>
              <a:rPr lang="cs-CZ" b="1" i="1" dirty="0"/>
              <a:t> </a:t>
            </a:r>
            <a:r>
              <a:rPr lang="cs-CZ" b="1" i="1" dirty="0" err="1"/>
              <a:t>Theory</a:t>
            </a:r>
            <a:r>
              <a:rPr lang="cs-CZ" b="1" i="1" dirty="0"/>
              <a:t> to </a:t>
            </a:r>
            <a:r>
              <a:rPr lang="cs-CZ" b="1" i="1" dirty="0" err="1"/>
              <a:t>Implementation</a:t>
            </a:r>
            <a:r>
              <a:rPr lang="cs-CZ" b="1" dirty="0"/>
              <a:t>, 2nd </a:t>
            </a:r>
            <a:r>
              <a:rPr lang="cs-CZ" b="1" dirty="0" err="1"/>
              <a:t>ed</a:t>
            </a:r>
            <a:r>
              <a:rPr lang="cs-CZ" b="1" dirty="0"/>
              <a:t>. Morgan Kaufmann, 2010. </a:t>
            </a:r>
          </a:p>
          <a:p>
            <a:r>
              <a:rPr lang="en-US" dirty="0" smtClean="0"/>
              <a:t>M. Cohen, J. Wallace: </a:t>
            </a:r>
            <a:r>
              <a:rPr lang="en-US" i="1" dirty="0" err="1" smtClean="0"/>
              <a:t>Radiosity</a:t>
            </a:r>
            <a:r>
              <a:rPr lang="en-US" i="1" dirty="0" smtClean="0"/>
              <a:t> and Realistic Image Synthesis</a:t>
            </a:r>
            <a:r>
              <a:rPr lang="en-US" dirty="0" smtClean="0"/>
              <a:t>, Academic Press, 1993</a:t>
            </a:r>
            <a:r>
              <a:rPr lang="cs-CZ" dirty="0" smtClean="0"/>
              <a:t>. (Kapitola 1-2)</a:t>
            </a:r>
            <a:endParaRPr lang="en-US" dirty="0" smtClean="0"/>
          </a:p>
          <a:p>
            <a:r>
              <a:rPr lang="cs-CZ" dirty="0" smtClean="0"/>
              <a:t>E. </a:t>
            </a:r>
            <a:r>
              <a:rPr lang="cs-CZ" dirty="0" err="1" smtClean="0"/>
              <a:t>Veach</a:t>
            </a:r>
            <a:r>
              <a:rPr lang="cs-CZ" dirty="0" smtClean="0"/>
              <a:t>: </a:t>
            </a:r>
            <a:r>
              <a:rPr lang="cs-CZ" i="1" dirty="0" err="1" smtClean="0"/>
              <a:t>Robust</a:t>
            </a:r>
            <a:r>
              <a:rPr lang="cs-CZ" i="1" dirty="0" smtClean="0"/>
              <a:t> </a:t>
            </a:r>
            <a:r>
              <a:rPr lang="cs-CZ" i="1" dirty="0" err="1" smtClean="0"/>
              <a:t>Monte</a:t>
            </a:r>
            <a:r>
              <a:rPr lang="cs-CZ" i="1" dirty="0" smtClean="0"/>
              <a:t> </a:t>
            </a:r>
            <a:r>
              <a:rPr lang="cs-CZ" i="1" dirty="0" err="1" smtClean="0"/>
              <a:t>Carlo</a:t>
            </a:r>
            <a:r>
              <a:rPr lang="cs-CZ" i="1" dirty="0" smtClean="0"/>
              <a:t> </a:t>
            </a:r>
            <a:r>
              <a:rPr lang="cs-CZ" i="1" dirty="0" err="1" smtClean="0"/>
              <a:t>Methods</a:t>
            </a:r>
            <a:r>
              <a:rPr lang="cs-CZ" i="1" dirty="0" smtClean="0"/>
              <a:t> </a:t>
            </a:r>
            <a:r>
              <a:rPr lang="cs-CZ" i="1" dirty="0" err="1" smtClean="0"/>
              <a:t>for</a:t>
            </a:r>
            <a:r>
              <a:rPr lang="cs-CZ" i="1" dirty="0" smtClean="0"/>
              <a:t> </a:t>
            </a:r>
            <a:r>
              <a:rPr lang="cs-CZ" i="1" dirty="0" err="1" smtClean="0"/>
              <a:t>Light</a:t>
            </a:r>
            <a:r>
              <a:rPr lang="cs-CZ" i="1" dirty="0" smtClean="0"/>
              <a:t> Transport </a:t>
            </a:r>
            <a:r>
              <a:rPr lang="cs-CZ" i="1" dirty="0" err="1" smtClean="0"/>
              <a:t>simulation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r>
              <a:rPr lang="cs-CZ" dirty="0" smtClean="0"/>
              <a:t>. Thesis, </a:t>
            </a:r>
            <a:r>
              <a:rPr lang="cs-CZ" dirty="0" err="1" smtClean="0"/>
              <a:t>Stanform</a:t>
            </a:r>
            <a:r>
              <a:rPr lang="cs-CZ" dirty="0" smtClean="0"/>
              <a:t> University, 1998.</a:t>
            </a:r>
          </a:p>
          <a:p>
            <a:r>
              <a:rPr lang="en-US" dirty="0" smtClean="0"/>
              <a:t>P. </a:t>
            </a:r>
            <a:r>
              <a:rPr lang="en-US" dirty="0" err="1" smtClean="0"/>
              <a:t>Dutr</a:t>
            </a:r>
            <a:r>
              <a:rPr lang="cs-CZ" dirty="0" smtClean="0"/>
              <a:t>é, </a:t>
            </a:r>
            <a:r>
              <a:rPr lang="cs-CZ" dirty="0" err="1" smtClean="0"/>
              <a:t>Global</a:t>
            </a:r>
            <a:r>
              <a:rPr lang="cs-CZ" dirty="0" smtClean="0"/>
              <a:t> </a:t>
            </a:r>
            <a:r>
              <a:rPr lang="cs-CZ" dirty="0" err="1" smtClean="0"/>
              <a:t>Illumination</a:t>
            </a:r>
            <a:r>
              <a:rPr lang="cs-CZ" dirty="0" smtClean="0"/>
              <a:t> </a:t>
            </a:r>
            <a:r>
              <a:rPr lang="cs-CZ" dirty="0" err="1" smtClean="0"/>
              <a:t>Compendium</a:t>
            </a:r>
            <a:r>
              <a:rPr lang="cs-CZ" dirty="0" smtClean="0"/>
              <a:t>, </a:t>
            </a:r>
            <a:r>
              <a:rPr lang="cs-CZ" dirty="0" smtClean="0">
                <a:hlinkClick r:id="rId2"/>
              </a:rPr>
              <a:t>http://people.cs.kuleuven.be/~philip.dutre/GI/</a:t>
            </a:r>
            <a:endParaRPr lang="cs-CZ" dirty="0" smtClean="0"/>
          </a:p>
          <a:p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CG III (NPGR010)  J. Křivánek 2016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ran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Hrany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rany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rany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4003</TotalTime>
  <Words>461</Words>
  <Application>Microsoft Office PowerPoint</Application>
  <PresentationFormat>Předvádění na obrazovce (4:3)</PresentationFormat>
  <Paragraphs>76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Hrany</vt:lpstr>
      <vt:lpstr>Computer Graphics III Winter Term 2016 Organization</vt:lpstr>
      <vt:lpstr>Contents and form</vt:lpstr>
      <vt:lpstr>Lecture overview 1/2</vt:lpstr>
      <vt:lpstr>Lecture overview 2/2</vt:lpstr>
      <vt:lpstr>Labs</vt:lpstr>
      <vt:lpstr>Evaluation – Points</vt:lpstr>
      <vt:lpstr>Evaluation</vt:lpstr>
      <vt:lpstr>Final examination</vt:lpstr>
      <vt:lpstr>Literature</vt:lpstr>
    </vt:vector>
  </TitlesOfParts>
  <Company>CTU Prague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Organizace - Počítačová grafika III (NPGR010)</dc:title>
  <dc:creator>Jaroslav Křivánek</dc:creator>
  <cp:lastModifiedBy>jarda</cp:lastModifiedBy>
  <cp:revision>2718</cp:revision>
  <dcterms:created xsi:type="dcterms:W3CDTF">2006-11-17T09:10:54Z</dcterms:created>
  <dcterms:modified xsi:type="dcterms:W3CDTF">2016-10-05T12:08:33Z</dcterms:modified>
</cp:coreProperties>
</file>